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25"/>
  </p:notesMasterIdLst>
  <p:handoutMasterIdLst>
    <p:handoutMasterId r:id="rId26"/>
  </p:handoutMasterIdLst>
  <p:sldIdLst>
    <p:sldId id="313" r:id="rId6"/>
    <p:sldId id="391" r:id="rId7"/>
    <p:sldId id="278" r:id="rId8"/>
    <p:sldId id="388" r:id="rId9"/>
    <p:sldId id="387" r:id="rId10"/>
    <p:sldId id="377" r:id="rId11"/>
    <p:sldId id="389" r:id="rId12"/>
    <p:sldId id="293" r:id="rId13"/>
    <p:sldId id="390" r:id="rId14"/>
    <p:sldId id="297" r:id="rId15"/>
    <p:sldId id="337" r:id="rId16"/>
    <p:sldId id="383" r:id="rId17"/>
    <p:sldId id="384" r:id="rId18"/>
    <p:sldId id="386" r:id="rId19"/>
    <p:sldId id="379" r:id="rId20"/>
    <p:sldId id="381" r:id="rId21"/>
    <p:sldId id="336" r:id="rId22"/>
    <p:sldId id="382" r:id="rId23"/>
    <p:sldId id="343" r:id="rId24"/>
  </p:sldIdLst>
  <p:sldSz cx="9144000" cy="6858000" type="letter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bn0001" initials="a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39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4714" autoAdjust="0"/>
  </p:normalViewPr>
  <p:slideViewPr>
    <p:cSldViewPr snapToGrid="0" snapToObjects="1">
      <p:cViewPr varScale="1">
        <p:scale>
          <a:sx n="84" d="100"/>
          <a:sy n="84" d="100"/>
        </p:scale>
        <p:origin x="1579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D64EF453-3529-3A42-AFF9-BCD2FFAC1A61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D7A604AE-607F-1748-AF38-31532CAE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5282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/>
          <a:lstStyle>
            <a:lvl1pPr algn="r">
              <a:defRPr sz="1200"/>
            </a:lvl1pPr>
          </a:lstStyle>
          <a:p>
            <a:fld id="{FD129D3E-CA85-604F-9237-1D681A07E52F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37" tIns="46219" rIns="92437" bIns="4621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1"/>
            <a:ext cx="5505450" cy="4183380"/>
          </a:xfrm>
          <a:prstGeom prst="rect">
            <a:avLst/>
          </a:prstGeom>
        </p:spPr>
        <p:txBody>
          <a:bodyPr vert="horz" lIns="92437" tIns="46219" rIns="92437" bIns="462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37" tIns="46219" rIns="92437" bIns="46219" rtlCol="0" anchor="b"/>
          <a:lstStyle>
            <a:lvl1pPr algn="r">
              <a:defRPr sz="1200"/>
            </a:lvl1pPr>
          </a:lstStyle>
          <a:p>
            <a:fld id="{461AB768-8DD1-0841-B818-06F39B1574B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364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88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943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937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95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502592"/>
            <a:ext cx="2133600" cy="365125"/>
          </a:xfrm>
        </p:spPr>
        <p:txBody>
          <a:bodyPr/>
          <a:lstStyle/>
          <a:p>
            <a:fld id="{47CC30C1-3106-244C-A700-351EACDEA5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02592"/>
            <a:ext cx="28956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502592"/>
            <a:ext cx="2133600" cy="365125"/>
          </a:xfrm>
        </p:spPr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92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5D446-45C8-DF40-A2BD-F1DA2F21BB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09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BF73-D285-CA47-B4BC-74DD894A2C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72440" y="1295400"/>
            <a:ext cx="7361238" cy="3657600"/>
          </a:xfrm>
        </p:spPr>
        <p:txBody>
          <a:bodyPr/>
          <a:lstStyle>
            <a:lvl1pPr>
              <a:buNone/>
              <a:defRPr sz="2400" baseline="0">
                <a:solidFill>
                  <a:srgbClr val="139A29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0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7610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0DC88-A45C-D846-9DB2-9AB10CF008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068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2717-3203-4F43-9C26-6F9A9CB87B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593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5D6DE-B9D6-6C48-B331-E83074B6D0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842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92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/>
              <a:pPr/>
              <a:t>6/29/2016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2" r:id="rId7"/>
    <p:sldLayoutId id="2147483657" r:id="rId8"/>
    <p:sldLayoutId id="2147483658" r:id="rId9"/>
    <p:sldLayoutId id="2147483659" r:id="rId10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52B56-09E1-FC4E-81B2-3449090A92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6/29/2016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4C76B-B62B-E041-BECA-E1452F308EB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19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.Accounting@unt.edu" TargetMode="External"/><Relationship Id="rId2" Type="http://schemas.openxmlformats.org/officeDocument/2006/relationships/hyperlink" Target="http://www.studentaccounting.unt.edu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my.unt.edu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tudentaccounting.unt.edu/payment-installment-plan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studentaccounting.unt.edu/short-term-loans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llegeforalltexans.com/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bankmobilevibe.com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registrar.unt.edu/faculty/ferpa-and-student-records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10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749" y="1404195"/>
            <a:ext cx="888144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endParaRPr lang="en-US" sz="2800" dirty="0"/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Offered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 and Fees Payment Options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Eagle Express Tuition Plan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Receive a Refund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FERPA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spcAft>
                <a:spcPts val="1200"/>
              </a:spcAft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Reminders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5426" y="688063"/>
            <a:ext cx="63802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"/>
                <a:cs typeface="Arial"/>
              </a:rPr>
              <a:t>What Will Be Covered:</a:t>
            </a:r>
          </a:p>
        </p:txBody>
      </p:sp>
    </p:spTree>
    <p:extLst>
      <p:ext uri="{BB962C8B-B14F-4D97-AF65-F5344CB8AC3E}">
        <p14:creationId xmlns:p14="http://schemas.microsoft.com/office/powerpoint/2010/main" val="580548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78315" y="310718"/>
            <a:ext cx="8289609" cy="55929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3900" b="1" dirty="0" smtClean="0"/>
              <a:t>STUDENT ACCOUNTING AND UNIVERSITY CASHIERING SERVICES (SAUCS)</a:t>
            </a:r>
            <a:endParaRPr lang="en-US" sz="36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Where are we?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b="1" dirty="0" smtClean="0"/>
              <a:t>Eagle Student Services Center (ESSC)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floor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What hours?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8:15am-5:00pm M-F</a:t>
            </a:r>
          </a:p>
          <a:p>
            <a:pPr>
              <a:buFont typeface="Arial" pitchFamily="34" charset="0"/>
              <a:buChar char="•"/>
            </a:pPr>
            <a:r>
              <a:rPr lang="en-US" sz="2000" smtClean="0"/>
              <a:t>Or </a:t>
            </a:r>
            <a:r>
              <a:rPr lang="en-US" sz="2000" dirty="0" smtClean="0"/>
              <a:t>Online!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2"/>
              </a:rPr>
              <a:t>www.studentaccounting.unt.edu</a:t>
            </a:r>
            <a:r>
              <a:rPr lang="en-US" sz="2000" dirty="0" smtClean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Click on AskUNT for additional information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>
                <a:hlinkClick r:id="rId3"/>
              </a:rPr>
              <a:t>Student.Accounting@unt.edu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Reach us by Phone 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/>
              <a:t>940.565.3225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703" y="4143375"/>
            <a:ext cx="1809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078" y="1760524"/>
            <a:ext cx="3711921" cy="2087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19"/>
            <a:ext cx="8221184" cy="5285321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3600" b="1" dirty="0" smtClean="0"/>
              <a:t>What services do we offer?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/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 and tuition and fee payments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Payment plans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Award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Short-Term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Loans to extend the first payment deadline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Waivers, exemptions, third-party billing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 cards for students, faculty, &amp;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Refunds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502920"/>
            <a:ext cx="8112002" cy="515112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b="1" dirty="0" smtClean="0"/>
              <a:t>Methods of Payment</a:t>
            </a:r>
          </a:p>
          <a:p>
            <a:pPr marL="0" indent="0"/>
            <a:endParaRPr lang="en-US" sz="3000" dirty="0" smtClean="0"/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Payment can be made online at </a:t>
            </a:r>
            <a:r>
              <a:rPr lang="en-US" sz="3000" dirty="0" smtClean="0">
                <a:hlinkClick r:id="rId2"/>
              </a:rPr>
              <a:t>my.unt.edu</a:t>
            </a: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r>
              <a:rPr lang="en-US" sz="3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eChecks</a:t>
            </a: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(online check payments) and credit/debit card payments are accepted</a:t>
            </a:r>
          </a:p>
          <a:p>
            <a:pPr lvl="1">
              <a:buFont typeface="Arial" pitchFamily="34" charset="0"/>
              <a:buChar char="•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Credit and debit card transactions will be charged a </a:t>
            </a:r>
            <a:r>
              <a:rPr lang="en-US" sz="3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2.7% fee</a:t>
            </a:r>
          </a:p>
          <a:p>
            <a:pPr lvl="1" algn="ctr">
              <a:buFont typeface="Arial" pitchFamily="34" charset="0"/>
              <a:buChar char="•"/>
            </a:pPr>
            <a:r>
              <a:rPr 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Use the eCheck option to avoid additional fees</a:t>
            </a:r>
          </a:p>
          <a:p>
            <a:pPr lvl="1" algn="ctr">
              <a:buFont typeface="Arial" pitchFamily="34" charset="0"/>
              <a:buChar char="•"/>
            </a:pPr>
            <a:endParaRPr lang="en-US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65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82318" y="439546"/>
            <a:ext cx="8112002" cy="5151120"/>
          </a:xfrm>
        </p:spPr>
        <p:txBody>
          <a:bodyPr>
            <a:normAutofit lnSpcReduction="10000"/>
          </a:bodyPr>
          <a:lstStyle/>
          <a:p>
            <a:pPr marL="0" indent="0" algn="ctr"/>
            <a:r>
              <a:rPr lang="en-US" sz="5400" dirty="0" smtClean="0"/>
              <a:t>Cashiering Services</a:t>
            </a:r>
          </a:p>
          <a:p>
            <a:pPr marL="0" indent="0" algn="ctr"/>
            <a:r>
              <a:rPr lang="en-US" sz="5400" b="1" dirty="0"/>
              <a:t>Methods of Payment</a:t>
            </a:r>
          </a:p>
          <a:p>
            <a:pPr lvl="1">
              <a:buFont typeface="Arial" pitchFamily="34" charset="0"/>
              <a:buChar char="•"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SAUCS accepts checks, cash, money orders, and cashier’s checks</a:t>
            </a:r>
          </a:p>
          <a:p>
            <a:pPr lvl="1">
              <a:buFont typeface="Arial" pitchFamily="34" charset="0"/>
              <a:buChar char="•"/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Debit or credit card payments are only accepted online</a:t>
            </a:r>
          </a:p>
          <a:p>
            <a:pPr>
              <a:buFont typeface="Arial" pitchFamily="34" charset="0"/>
              <a:buChar char="•"/>
            </a:pPr>
            <a:endParaRPr lang="en-US" sz="3000" dirty="0" smtClean="0"/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20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1" y="157162"/>
            <a:ext cx="9144000" cy="5629275"/>
          </a:xfrm>
        </p:spPr>
        <p:txBody>
          <a:bodyPr>
            <a:normAutofit fontScale="77500" lnSpcReduction="20000"/>
          </a:bodyPr>
          <a:lstStyle/>
          <a:p>
            <a:pPr marL="0" indent="0" algn="ctr"/>
            <a:r>
              <a:rPr lang="en-US" sz="3600" b="1" dirty="0"/>
              <a:t>OTHER PAYMENT OPTIONS</a:t>
            </a:r>
          </a:p>
          <a:p>
            <a:pPr marL="0" indent="0" algn="ctr">
              <a:spcAft>
                <a:spcPts val="600"/>
              </a:spcAft>
            </a:pPr>
            <a:r>
              <a:rPr lang="en-US" sz="3600" b="1" dirty="0" smtClean="0"/>
              <a:t>The </a:t>
            </a:r>
            <a:r>
              <a:rPr lang="en-US" sz="3600" b="1" dirty="0"/>
              <a:t>Installment Plan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</a:t>
            </a: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41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 sz="41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spring</a:t>
            </a:r>
            <a:endParaRPr lang="en-US" sz="4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</a:rPr>
              <a:t>Students enroll in the plan 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online. More info can be found at 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</a:t>
            </a: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studentaccounting.unt.edu/payment-installment-plan</a:t>
            </a:r>
            <a:endParaRPr lang="en-US" sz="4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Offers </a:t>
            </a:r>
            <a:r>
              <a:rPr lang="en-US" sz="4100" u="sng" dirty="0" smtClean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4100" b="1" u="sng" dirty="0" smtClean="0">
                <a:solidFill>
                  <a:srgbClr val="139A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payments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 1</a:t>
            </a:r>
            <a:r>
              <a:rPr lang="en-US" sz="41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100" b="1" dirty="0">
                <a:latin typeface="Arial" panose="020B0604020202020204" pitchFamily="34" charset="0"/>
                <a:cs typeface="Arial" panose="020B0604020202020204" pitchFamily="34" charset="0"/>
              </a:rPr>
              <a:t>installment of </a:t>
            </a:r>
            <a:r>
              <a:rPr lang="en-US" sz="4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10% of student account balance, plus $20 plan fee due at time of enrollment</a:t>
            </a:r>
          </a:p>
          <a:p>
            <a:pPr lvl="2"/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100" dirty="0">
                <a:latin typeface="Arial" panose="020B0604020202020204" pitchFamily="34" charset="0"/>
                <a:cs typeface="Arial" panose="020B0604020202020204" pitchFamily="34" charset="0"/>
              </a:rPr>
              <a:t>remaining 3 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payments for Fall 2016 are due, October 3</a:t>
            </a:r>
            <a:r>
              <a:rPr lang="en-US" sz="4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, November 3</a:t>
            </a:r>
            <a:r>
              <a:rPr lang="en-US" sz="4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 and December 5</a:t>
            </a:r>
            <a:r>
              <a:rPr lang="en-US" sz="4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1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4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buFont typeface="Arial" pitchFamily="34" charset="0"/>
              <a:buChar char="•"/>
            </a:pPr>
            <a:endParaRPr lang="en-US" sz="3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7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39" y="176981"/>
            <a:ext cx="8514399" cy="5580882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600" b="1" dirty="0" smtClean="0"/>
              <a:t>OTHER PAYMENT OPTIONS</a:t>
            </a:r>
          </a:p>
          <a:p>
            <a:pPr algn="ctr"/>
            <a:r>
              <a:rPr lang="en-US" sz="3600" b="1" dirty="0" smtClean="0"/>
              <a:t>Short-Term Loan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extension of the payment deadline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information and application available online at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studentaccounting.unt.edu/short-term-loans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Loan will be applied to student account and can be useful when awaiting financial aid award</a:t>
            </a:r>
            <a:endParaRPr lang="en-US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0" y="1"/>
            <a:ext cx="9144000" cy="5821378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Aft>
                <a:spcPts val="1200"/>
              </a:spcAft>
              <a:buNone/>
            </a:pP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Note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: Financial Aid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regulations prohibit federal financial aid from paying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following charges: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Installment plan charge, Short Term Loan Origination Fee, Memorial Loan fee, Late payment or default fees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Excess hours tuition fee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Repeat course fee</a:t>
            </a:r>
            <a:endParaRPr lang="en-US" b="1" dirty="0" smtClean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**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Once federal financial aid has paid tuition, fees and housing (if applicable), some students may receive a refund yet </a:t>
            </a:r>
            <a:r>
              <a:rPr lang="en-US" b="1" i="1" u="sng" dirty="0">
                <a:solidFill>
                  <a:schemeClr val="accent2">
                    <a:lumMod val="75000"/>
                  </a:schemeClr>
                </a:solidFill>
              </a:rPr>
              <a:t>still owe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 a balance </a:t>
            </a:r>
            <a:r>
              <a:rPr lang="en-US" b="1" i="1" dirty="0" smtClean="0">
                <a:solidFill>
                  <a:schemeClr val="accent2">
                    <a:lumMod val="75000"/>
                  </a:schemeClr>
                </a:solidFill>
              </a:rPr>
              <a:t>cause 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of finance and/or overtime charges.  Payment arrangements would need to be made for the remaining balance to secure a student’s classes **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053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1" y="0"/>
            <a:ext cx="9286875" cy="5886449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r>
              <a:rPr lang="en-US" sz="14400" b="1" dirty="0" smtClean="0"/>
              <a:t>Waivers, Exemptions, and </a:t>
            </a:r>
          </a:p>
          <a:p>
            <a:pPr marL="0" indent="0" algn="ctr"/>
            <a:r>
              <a:rPr lang="en-US" sz="14400" b="1" dirty="0" smtClean="0"/>
              <a:t>Third Party Billing</a:t>
            </a:r>
          </a:p>
          <a:p>
            <a:pPr marL="0" indent="0" algn="ctr"/>
            <a:endParaRPr lang="en-US" sz="2600" dirty="0" smtClean="0"/>
          </a:p>
          <a:p>
            <a:pPr marL="0" indent="0"/>
            <a:r>
              <a:rPr lang="en-US" sz="11200" dirty="0" smtClean="0"/>
              <a:t>Waivers &amp; Exemptions</a:t>
            </a:r>
          </a:p>
          <a:p>
            <a:pPr lvl="1">
              <a:buFont typeface="Arial" pitchFamily="34" charset="0"/>
              <a:buChar char="•"/>
            </a:pPr>
            <a:r>
              <a:rPr lang="en-US" sz="1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Waives or exempts (through financial assistance) a portion or all of a student’s tuition and/or fees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questions or more information, visit</a:t>
            </a:r>
            <a:br>
              <a:rPr lang="en-US" sz="1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www.collegeforalltexans.com</a:t>
            </a:r>
            <a:endParaRPr lang="en-US" sz="1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/>
            <a:endParaRPr lang="en-US" sz="11200" dirty="0" smtClean="0"/>
          </a:p>
          <a:p>
            <a:pPr marL="0" lvl="0" indent="0"/>
            <a:r>
              <a:rPr lang="en-US" sz="11200" dirty="0" smtClean="0"/>
              <a:t>Third Party Billing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Texas Guaranteed Tuition Plan (formerly Texas Tomorrow Fund)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>
                <a:latin typeface="Arial" panose="020B0604020202020204" pitchFamily="34" charset="0"/>
                <a:cs typeface="Arial" panose="020B0604020202020204" pitchFamily="34" charset="0"/>
              </a:rPr>
              <a:t>Texas Tuition Promise </a:t>
            </a:r>
            <a:r>
              <a:rPr 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Fund</a:t>
            </a:r>
          </a:p>
          <a:p>
            <a:pPr marL="741363" lvl="1" indent="-341313">
              <a:buFont typeface="Arial" panose="020B0604020202020204" pitchFamily="34" charset="0"/>
              <a:buChar char="•"/>
            </a:pPr>
            <a:r>
              <a:rPr lang="en-US" sz="11200" dirty="0" smtClean="0">
                <a:latin typeface="Arial" panose="020B0604020202020204" pitchFamily="34" charset="0"/>
                <a:cs typeface="Arial" panose="020B0604020202020204" pitchFamily="34" charset="0"/>
              </a:rPr>
              <a:t>Other Sponsored billing</a:t>
            </a:r>
            <a:endParaRPr lang="en-U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endParaRPr lang="en-US" sz="112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/>
          </a:p>
          <a:p>
            <a:pPr marL="400050" lvl="1" indent="0">
              <a:buNone/>
            </a:pPr>
            <a:endParaRPr lang="en-US" sz="10400" dirty="0" smtClean="0">
              <a:solidFill>
                <a:schemeClr val="tx1"/>
              </a:solidFill>
            </a:endParaRPr>
          </a:p>
          <a:p>
            <a:pPr marL="400050" lvl="1" indent="0">
              <a:buNone/>
            </a:pPr>
            <a:endParaRPr lang="en-US" sz="104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0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0400" dirty="0"/>
          </a:p>
          <a:p>
            <a:pPr lvl="2">
              <a:buFont typeface="Arial" pitchFamily="34" charset="0"/>
              <a:buChar char="•"/>
            </a:pPr>
            <a:endParaRPr lang="en-US" sz="104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Tuition Plan</a:t>
            </a:r>
          </a:p>
        </p:txBody>
      </p:sp>
      <p:pic>
        <p:nvPicPr>
          <p:cNvPr id="1029" name="Picture 5" descr="http://eagleexpress.unt.edu/sites/all/themes/eagleexpress/images/above-rest-arr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263" y="1157289"/>
            <a:ext cx="5668989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080" y="304800"/>
            <a:ext cx="722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What is the Eagle Express Tuition Plan?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0214" y="1065320"/>
            <a:ext cx="77679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>
              <a:solidFill>
                <a:srgbClr val="139A29"/>
              </a:solidFill>
              <a:latin typeface="Arial"/>
              <a:cs typeface="Arial"/>
            </a:endParaRPr>
          </a:p>
          <a:p>
            <a:endParaRPr lang="en-US" sz="2400" dirty="0" smtClean="0">
              <a:solidFill>
                <a:srgbClr val="139A29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18" y="1585636"/>
            <a:ext cx="8507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Arial"/>
                <a:cs typeface="Arial"/>
              </a:rPr>
              <a:t>A fixed rate tuition plan for incoming freshmen or transfer students (Texas Residents)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Remains active for 4 years (12 consecutive semesters that occur after the date of the student’s initial enrollment).</a:t>
            </a:r>
            <a:r>
              <a:rPr lang="en-US" sz="2400" dirty="0">
                <a:latin typeface="Arial"/>
                <a:cs typeface="Arial"/>
              </a:rPr>
              <a:t>	</a:t>
            </a:r>
            <a:endParaRPr lang="en-US" sz="2400" dirty="0" smtClean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618" y="4181382"/>
            <a:ext cx="83450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An opportunity to receive an incentive of up to $3,000 for students who complete their degrees and meet eligibility </a:t>
            </a:r>
            <a:r>
              <a:rPr lang="en-US" sz="2400" dirty="0">
                <a:latin typeface="Arial"/>
                <a:cs typeface="Arial"/>
              </a:rPr>
              <a:t>requirements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(calculated in the student’s last 15 credit hours before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graduation)</a:t>
            </a:r>
            <a:r>
              <a:rPr lang="en-US" sz="2400" dirty="0" smtClean="0">
                <a:latin typeface="Arial"/>
                <a:cs typeface="Ari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618" y="3026169"/>
            <a:ext cx="7670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Locks in total academic costs until a student graduates or up to 4 years from initial enrollment in the plan, whichever comes first.</a:t>
            </a:r>
          </a:p>
        </p:txBody>
      </p:sp>
    </p:spTree>
    <p:extLst>
      <p:ext uri="{BB962C8B-B14F-4D97-AF65-F5344CB8AC3E}">
        <p14:creationId xmlns:p14="http://schemas.microsoft.com/office/powerpoint/2010/main" val="427981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2440" y="487680"/>
            <a:ext cx="8305800" cy="2636520"/>
          </a:xfrm>
        </p:spPr>
        <p:txBody>
          <a:bodyPr>
            <a:normAutofit fontScale="55000" lnSpcReduction="20000"/>
          </a:bodyPr>
          <a:lstStyle/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6500" b="1" dirty="0">
                <a:latin typeface="Calibri"/>
                <a:ea typeface="Calibri"/>
                <a:cs typeface="Calibri"/>
              </a:rPr>
              <a:t>Transfer </a:t>
            </a:r>
            <a:r>
              <a:rPr lang="en-US" sz="6500" b="1" dirty="0" smtClean="0">
                <a:latin typeface="Calibri"/>
                <a:ea typeface="Calibri"/>
                <a:cs typeface="Calibri"/>
              </a:rPr>
              <a:t>credits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    </a:t>
            </a:r>
          </a:p>
          <a:p>
            <a:pPr marL="45720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Eligibility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for the graduation incentive for </a:t>
            </a:r>
            <a:r>
              <a:rPr lang="en-US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</a:t>
            </a: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is based on the number of hours taken at UNT.  The number of credits transferred to UNT determines the incentive amount and the required graduation timeframe.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Students with greater than 60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transfer hours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will likely not be eligible for the graduation incentive and therefore should 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carefully consider if the  </a:t>
            </a:r>
            <a:r>
              <a:rPr lang="en-US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Traditional Tuition plan is the best option for them</a:t>
            </a:r>
            <a:r>
              <a:rPr lang="en-US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endParaRPr lang="en-US" sz="32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 sz="18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75359" y="3215640"/>
          <a:ext cx="7284721" cy="2221992"/>
        </p:xfrm>
        <a:graphic>
          <a:graphicData uri="http://schemas.openxmlformats.org/drawingml/2006/table">
            <a:tbl>
              <a:tblPr firstRow="1" firstCol="1" bandRow="1"/>
              <a:tblGrid>
                <a:gridCol w="2187417"/>
                <a:gridCol w="2482868"/>
                <a:gridCol w="2614436"/>
              </a:tblGrid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Transfer Credits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Eagle Express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Graduation incentive amount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To qualify, student must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graduate in no more than :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 hours or fewer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$3,000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13-30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$2,000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31-60 hours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$1,000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 years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51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Eagle Express - How to Opt in or </a:t>
            </a:r>
            <a:r>
              <a:rPr lang="en-US" sz="3600" b="1" dirty="0">
                <a:solidFill>
                  <a:srgbClr val="139A29"/>
                </a:solidFill>
                <a:latin typeface="Arial"/>
                <a:cs typeface="Arial"/>
              </a:rPr>
              <a:t>O</a:t>
            </a:r>
            <a:r>
              <a:rPr lang="en-US" sz="3600" b="1" dirty="0" smtClean="0">
                <a:solidFill>
                  <a:srgbClr val="139A29"/>
                </a:solidFill>
                <a:latin typeface="Arial"/>
                <a:cs typeface="Arial"/>
              </a:rPr>
              <a:t>ut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0752" y="951131"/>
            <a:ext cx="7753521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Once tuition and fee bill is available, go to my.unt.edu to view the bill.  Information for electing Eagle Express will be presented at that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 smtClean="0">
                <a:latin typeface="Arial"/>
                <a:cs typeface="Arial"/>
              </a:rPr>
              <a:t>New students are provided one opportunity to elect Eagle Express.  If student does not opt-in, student will remain in the traditional tuition program for future enrollment.</a:t>
            </a: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endParaRPr lang="en-US" sz="2800" dirty="0">
              <a:latin typeface="Arial"/>
              <a:cs typeface="Arial"/>
            </a:endParaRPr>
          </a:p>
          <a:p>
            <a:endParaRPr lang="en-US" sz="2800" dirty="0" smtClean="0"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197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46229" y="310718"/>
            <a:ext cx="8376857" cy="5992428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900" dirty="0" smtClean="0">
                <a:solidFill>
                  <a:srgbClr val="139A29"/>
                </a:solidFill>
              </a:rPr>
              <a:t>	</a:t>
            </a:r>
            <a:r>
              <a:rPr lang="en-US" sz="3900" dirty="0" err="1" smtClean="0">
                <a:solidFill>
                  <a:srgbClr val="139A29"/>
                </a:solidFill>
              </a:rPr>
              <a:t>BankMobile</a:t>
            </a:r>
            <a:r>
              <a:rPr lang="en-US" sz="3900" dirty="0" smtClean="0">
                <a:solidFill>
                  <a:srgbClr val="139A29"/>
                </a:solidFill>
              </a:rPr>
              <a:t> Vibe</a:t>
            </a:r>
          </a:p>
          <a:p>
            <a:pPr algn="ctr"/>
            <a:endParaRPr lang="en-US" sz="2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UNT refunds are processed by </a:t>
            </a:r>
            <a:r>
              <a:rPr lang="en-US" sz="3200" dirty="0" err="1" smtClean="0">
                <a:solidFill>
                  <a:schemeClr val="tx1"/>
                </a:solidFill>
              </a:rPr>
              <a:t>BankMobile</a:t>
            </a:r>
            <a:r>
              <a:rPr lang="en-US" sz="3200" dirty="0" smtClean="0">
                <a:solidFill>
                  <a:schemeClr val="tx1"/>
                </a:solidFill>
              </a:rPr>
              <a:t> Vibe, an outside vendor, to allow for efficient processing of refunds.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After new students register for 6 or more credit </a:t>
            </a:r>
            <a:r>
              <a:rPr lang="en-US" sz="3200" dirty="0" smtClean="0">
                <a:solidFill>
                  <a:schemeClr val="tx1"/>
                </a:solidFill>
              </a:rPr>
              <a:t>hours, </a:t>
            </a:r>
            <a:r>
              <a:rPr lang="en-US" sz="3200" dirty="0" err="1" smtClean="0">
                <a:solidFill>
                  <a:schemeClr val="tx1"/>
                </a:solidFill>
              </a:rPr>
              <a:t>BankMobile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Vibe account information will </a:t>
            </a:r>
            <a:r>
              <a:rPr lang="en-US" sz="3200" dirty="0" smtClean="0">
                <a:solidFill>
                  <a:schemeClr val="tx1"/>
                </a:solidFill>
              </a:rPr>
              <a:t>be mailed to their mailing address listed on the </a:t>
            </a:r>
            <a:r>
              <a:rPr lang="en-US" sz="3200" u="sng" dirty="0" smtClean="0">
                <a:solidFill>
                  <a:srgbClr val="0070C0"/>
                </a:solidFill>
              </a:rPr>
              <a:t>my.unt.edu</a:t>
            </a:r>
            <a:r>
              <a:rPr lang="en-US" sz="3200" dirty="0" smtClean="0">
                <a:solidFill>
                  <a:schemeClr val="tx1"/>
                </a:solidFill>
              </a:rPr>
              <a:t> student portal.</a:t>
            </a:r>
          </a:p>
          <a:p>
            <a:pPr marL="0" indent="0"/>
            <a:endParaRPr lang="en-US" dirty="0">
              <a:solidFill>
                <a:schemeClr val="tx1"/>
              </a:solidFill>
            </a:endParaRPr>
          </a:p>
          <a:p>
            <a:pPr marL="0" indent="0"/>
            <a:r>
              <a:rPr lang="en-US" dirty="0" smtClean="0">
                <a:solidFill>
                  <a:schemeClr val="tx1"/>
                </a:solidFill>
              </a:rPr>
              <a:t>	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sz="2200" dirty="0"/>
          </a:p>
          <a:p>
            <a:endParaRPr lang="en-US" dirty="0"/>
          </a:p>
          <a:p>
            <a:pPr algn="ctr"/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41267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72440" y="472440"/>
            <a:ext cx="7548930" cy="521208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900" b="1" dirty="0" smtClean="0"/>
              <a:t>What should I do when I receive the card?</a:t>
            </a:r>
            <a:endParaRPr lang="en-US" sz="3900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Go to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http</a:t>
            </a:r>
            <a:r>
              <a:rPr lang="en-US" dirty="0">
                <a:solidFill>
                  <a:schemeClr val="tx1"/>
                </a:solidFill>
                <a:hlinkClick r:id="rId2"/>
              </a:rPr>
              <a:t>://bankmobilevibe.com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en-US" dirty="0" smtClean="0">
                <a:solidFill>
                  <a:schemeClr val="tx1"/>
                </a:solidFill>
              </a:rPr>
              <a:t> to select a refund preference.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Why?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Selecting a refund preference ensures that refunds are received on-time. DON’T DELAY YOUR REFUND!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options for refund preference: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your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BankMobile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Vibe card. At this time a card will be sent to you to use it as a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funds deposited to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pre-established bank account.</a:t>
            </a:r>
          </a:p>
          <a:p>
            <a:pPr lvl="2">
              <a:buFont typeface="Arial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Have a paper check mailed to the student (takes longer to receive refund).</a:t>
            </a:r>
            <a:r>
              <a:rPr lang="en-US" sz="2400" dirty="0" smtClean="0"/>
              <a:t> 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As you can see, you </a:t>
            </a:r>
            <a:r>
              <a:rPr lang="en-US" sz="2400" b="1" i="1" dirty="0"/>
              <a:t>need</a:t>
            </a:r>
            <a:r>
              <a:rPr lang="en-US" sz="2400" b="1" dirty="0"/>
              <a:t> </a:t>
            </a:r>
            <a:r>
              <a:rPr lang="en-US" sz="2400" b="1" dirty="0" err="1" smtClean="0"/>
              <a:t>BankMobile</a:t>
            </a:r>
            <a:r>
              <a:rPr lang="en-US" sz="2400" b="1" dirty="0" smtClean="0"/>
              <a:t> Vibe to </a:t>
            </a:r>
            <a:r>
              <a:rPr lang="en-US" sz="2400" b="1" dirty="0"/>
              <a:t>receive </a:t>
            </a:r>
            <a:r>
              <a:rPr lang="en-US" sz="2400" b="1" dirty="0" smtClean="0"/>
              <a:t>your </a:t>
            </a:r>
            <a:r>
              <a:rPr lang="en-US" sz="2400" b="1" dirty="0"/>
              <a:t>refund! </a:t>
            </a:r>
          </a:p>
          <a:p>
            <a:pPr lvl="2">
              <a:buFont typeface="Arial" pitchFamily="34" charset="0"/>
              <a:buChar char="•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12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00013" y="240368"/>
            <a:ext cx="8221184" cy="5285321"/>
          </a:xfrm>
        </p:spPr>
        <p:txBody>
          <a:bodyPr>
            <a:normAutofit fontScale="25000" lnSpcReduction="20000"/>
          </a:bodyPr>
          <a:lstStyle/>
          <a:p>
            <a:pPr marL="0" indent="0" algn="ctr"/>
            <a:r>
              <a:rPr lang="en-US" sz="11200" b="1" dirty="0" smtClean="0"/>
              <a:t>FERPA</a:t>
            </a:r>
            <a:r>
              <a:rPr lang="en-US" sz="4800" b="1" dirty="0" smtClean="0"/>
              <a:t> </a:t>
            </a:r>
          </a:p>
          <a:p>
            <a:pPr marL="0" lvl="1" indent="0" algn="ctr">
              <a:spcBef>
                <a:spcPts val="600"/>
              </a:spcBef>
              <a:buNone/>
            </a:pPr>
            <a:r>
              <a:rPr lang="en-US" sz="11200" dirty="0"/>
              <a:t>Family Educational Rights and Privacy </a:t>
            </a:r>
            <a:r>
              <a:rPr lang="en-US" sz="11200" dirty="0" smtClean="0"/>
              <a:t>Act of 1974</a:t>
            </a:r>
          </a:p>
          <a:p>
            <a:pPr marL="0" lvl="1" indent="0">
              <a:buNone/>
            </a:pPr>
            <a:endParaRPr lang="en-US" sz="7200" dirty="0"/>
          </a:p>
          <a:p>
            <a:pPr algn="ctr">
              <a:spcBef>
                <a:spcPts val="0"/>
              </a:spcBef>
            </a:pPr>
            <a:r>
              <a:rPr lang="en-US" sz="8000" b="1" dirty="0"/>
              <a:t>FERPA gives certain rights to parents regarding their children's educational </a:t>
            </a:r>
            <a:r>
              <a:rPr lang="en-US" sz="8000" b="1" dirty="0" smtClean="0"/>
              <a:t>records</a:t>
            </a:r>
            <a:endParaRPr lang="en-US" sz="8000" b="1" dirty="0"/>
          </a:p>
          <a:p>
            <a:endParaRPr lang="en-US" sz="4900" dirty="0"/>
          </a:p>
          <a:p>
            <a:pPr marL="457200" lvl="1" indent="0">
              <a:buNone/>
            </a:pPr>
            <a:r>
              <a:rPr lang="en-US" sz="11200" dirty="0"/>
              <a:t>Rights transfer to the student </a:t>
            </a:r>
            <a:r>
              <a:rPr lang="en-US" sz="11200" dirty="0" smtClean="0"/>
              <a:t>upon </a:t>
            </a:r>
            <a:r>
              <a:rPr lang="en-US" sz="11200" dirty="0"/>
              <a:t>reaching 18 years of age or attending any school beyond the </a:t>
            </a:r>
            <a:r>
              <a:rPr lang="en-US" sz="11200" dirty="0" smtClean="0"/>
              <a:t>secondary (high school) </a:t>
            </a:r>
            <a:r>
              <a:rPr lang="en-US" sz="11200" dirty="0"/>
              <a:t>level</a:t>
            </a:r>
            <a:r>
              <a:rPr lang="en-US" sz="11200" dirty="0" smtClean="0"/>
              <a:t>.</a:t>
            </a:r>
          </a:p>
          <a:p>
            <a:pPr marL="914400" lvl="2" indent="0">
              <a:spcBef>
                <a:spcPts val="600"/>
              </a:spcBef>
              <a:buNone/>
            </a:pPr>
            <a:r>
              <a:rPr lang="en-US" sz="11200" b="1" dirty="0" smtClean="0"/>
              <a:t>SAUCS is unable to share any financial information </a:t>
            </a:r>
            <a:endParaRPr lang="en-US" sz="11200" dirty="0" smtClean="0"/>
          </a:p>
          <a:p>
            <a:pPr lvl="1"/>
            <a:r>
              <a:rPr lang="en-US" sz="11200" dirty="0" smtClean="0"/>
              <a:t>For information, </a:t>
            </a:r>
            <a:r>
              <a:rPr lang="en-US" sz="11200" dirty="0"/>
              <a:t>go to </a:t>
            </a:r>
            <a:r>
              <a:rPr lang="en-US" sz="11200" dirty="0">
                <a:hlinkClick r:id="rId2"/>
              </a:rPr>
              <a:t>http://</a:t>
            </a:r>
            <a:r>
              <a:rPr lang="en-US" sz="11200" dirty="0" smtClean="0">
                <a:hlinkClick r:id="rId2"/>
              </a:rPr>
              <a:t>registrar.unt.edu/faculty/ferpa-and-student-records</a:t>
            </a:r>
            <a:r>
              <a:rPr lang="en-US" sz="11200" dirty="0" smtClean="0"/>
              <a:t> and contact the Registrar’s office. </a:t>
            </a:r>
            <a:br>
              <a:rPr lang="en-US" sz="11200" dirty="0" smtClean="0"/>
            </a:br>
            <a:endParaRPr lang="en-US" sz="11200" dirty="0" smtClean="0"/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11200" dirty="0"/>
              <a:t/>
            </a:r>
            <a:br>
              <a:rPr lang="en-US" sz="11200" dirty="0"/>
            </a:br>
            <a:endParaRPr lang="en-US" sz="11200" dirty="0"/>
          </a:p>
          <a:p>
            <a:pPr marL="457200" lvl="1" indent="-457200">
              <a:buFont typeface="Arial" panose="020B0604020202020204" pitchFamily="34" charset="0"/>
              <a:buChar char="•"/>
            </a:pPr>
            <a:endParaRPr lang="en-US" sz="11200" dirty="0"/>
          </a:p>
          <a:p>
            <a:pPr marL="0" indent="0" algn="ctr"/>
            <a:endParaRPr lang="en-US" sz="11200" b="1" dirty="0" smtClean="0"/>
          </a:p>
          <a:p>
            <a:pPr lvl="1">
              <a:buFont typeface="Arial" pitchFamily="34" charset="0"/>
              <a:buChar char="•"/>
            </a:pPr>
            <a:endParaRPr lang="en-US" sz="11200" dirty="0" smtClean="0"/>
          </a:p>
        </p:txBody>
      </p:sp>
    </p:spTree>
    <p:extLst>
      <p:ext uri="{BB962C8B-B14F-4D97-AF65-F5344CB8AC3E}">
        <p14:creationId xmlns:p14="http://schemas.microsoft.com/office/powerpoint/2010/main" val="191092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472440" y="213063"/>
            <a:ext cx="8138900" cy="5415379"/>
          </a:xfrm>
        </p:spPr>
        <p:txBody>
          <a:bodyPr>
            <a:normAutofit/>
          </a:bodyPr>
          <a:lstStyle/>
          <a:p>
            <a:pPr marL="0" indent="0" algn="ctr"/>
            <a:r>
              <a:rPr lang="en-US" sz="3600" dirty="0" smtClean="0"/>
              <a:t>Important Reminders</a:t>
            </a:r>
            <a:endParaRPr lang="en-US" sz="3600" dirty="0"/>
          </a:p>
          <a:p>
            <a:pPr marL="0" indent="0"/>
            <a:endParaRPr lang="en-US" sz="2000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Check your my.unt.edu frequently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Keep your contact information up to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If you change your schedule, after all Financial Aid has disbursed and refunded, you will have to pay any balance due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Your classes will be cancelled if your balance is not paid by the payment due date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1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819718"/>
            <a:ext cx="822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 smtClean="0">
              <a:solidFill>
                <a:srgbClr val="FFFFFF"/>
              </a:solidFill>
              <a:cs typeface="Arial"/>
            </a:endParaRPr>
          </a:p>
          <a:p>
            <a:pPr algn="ctr"/>
            <a:r>
              <a:rPr lang="en-US" sz="4000" dirty="0" smtClean="0">
                <a:solidFill>
                  <a:srgbClr val="FFFFFF"/>
                </a:solidFill>
                <a:cs typeface="Arial"/>
              </a:rPr>
              <a:t>Thank you for choosing UNT!</a:t>
            </a:r>
          </a:p>
          <a:p>
            <a:endParaRPr lang="en-US" sz="3600" dirty="0" smtClean="0">
              <a:solidFill>
                <a:srgbClr val="FFFFFF"/>
              </a:solidFill>
              <a:cs typeface="Arial"/>
            </a:endParaRPr>
          </a:p>
          <a:p>
            <a:pPr algn="ctr"/>
            <a:r>
              <a:rPr lang="en-US" sz="2200" b="1" dirty="0" smtClean="0">
                <a:solidFill>
                  <a:srgbClr val="FFFFFF"/>
                </a:solidFill>
                <a:cs typeface="Arial"/>
              </a:rPr>
              <a:t>Representatives are available after this presentation to answer any questions you may have.</a:t>
            </a:r>
          </a:p>
          <a:p>
            <a:endParaRPr lang="en-US" sz="22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  <a:p>
            <a:endParaRPr lang="en-US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cs typeface="Arial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75" y="70386"/>
            <a:ext cx="5885433" cy="2749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5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400" dirty="0" smtClean="0">
            <a:solidFill>
              <a:srgbClr val="139A29"/>
            </a:solidFill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89433D90A23D4FB9F77A5CD99D88DE" ma:contentTypeVersion="0" ma:contentTypeDescription="Create a new document." ma:contentTypeScope="" ma:versionID="49d815b52b623f4bf25d62abbb9d54b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614efa33f5b8b7a05d047810929dbc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C3F53B-A863-4E15-8399-8A8F6617B855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256188-215E-4BAA-BB41-15B47070A0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E266C6-72C9-4DA1-9A84-FED9877554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11372</TotalTime>
  <Words>923</Words>
  <Application>Microsoft Office PowerPoint</Application>
  <PresentationFormat>Letter Paper (8.5x11 in)</PresentationFormat>
  <Paragraphs>147</Paragraphs>
  <Slides>19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North Texas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Young, Kit</dc:creator>
  <cp:lastModifiedBy>Duarte, Wynnie</cp:lastModifiedBy>
  <cp:revision>417</cp:revision>
  <cp:lastPrinted>2015-05-06T15:34:10Z</cp:lastPrinted>
  <dcterms:created xsi:type="dcterms:W3CDTF">2010-11-22T21:44:58Z</dcterms:created>
  <dcterms:modified xsi:type="dcterms:W3CDTF">2016-06-29T14:59:53Z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0x0101007489433D90A23D4FB9F77A5CD99D88DE</vt:lpwstr>
  </property>
</Properties>
</file>